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E9E07E78-EC63-418B-B74E-1EE47C75B34C}" type="slidenum">
              <a:t>‹#›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66531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zxx-none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algn="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1CB86285-18F6-46A5-984E-6AD068F01967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544746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zxx-none" sz="2000" b="0" i="0" u="none" strike="noStrike" kern="1200">
        <a:ln>
          <a:noFill/>
        </a:ln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539580E-4A4A-43A3-8492-8AD50191E365}" type="slidenum">
              <a:t>1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27C5023-E376-418D-8D1B-FF54D2347CB2}" type="slidenum">
              <a:t>2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BA3F053-4E7B-4B0E-8DC8-43E7A8D45CF6}" type="slidenum">
              <a:t>3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92A6C0F-F2D4-4216-B056-09CDD290A584}" type="slidenum">
              <a:t>4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A9754C4-1404-4179-B760-0424E091ECCE}" type="slidenum">
              <a:t>5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D249E78-7025-41B4-BB7C-5A41579608FA}" type="slidenum">
              <a:t>6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de-DE" sz="2400">
              <a:solidFill>
                <a:srgbClr val="000000"/>
              </a:solidFill>
              <a:latin typeface="Thorndale" pitchFamily="1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3852C0C-DA86-4FEC-BD72-146572121038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876296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82CBB4A-2A26-4BA3-A9AE-2A381B509FCA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887893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52ECD93-BE82-4CF9-B67D-93A5E8511C87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440509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63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07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494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9025" y="2224088"/>
            <a:ext cx="4162425" cy="4762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3850" y="2224088"/>
            <a:ext cx="4162425" cy="4762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70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345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77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2126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6814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A321DA7-6D8B-4197-B873-C20BCBF7E59C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546949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0446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289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238" y="117475"/>
            <a:ext cx="2205037" cy="68691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1363" y="117475"/>
            <a:ext cx="6467475" cy="686911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47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EBF31D8-079A-4548-ABCE-AF4D4D8E4387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743233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E500487-78AF-4C73-9FAC-E7A8E9F11886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4128142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9A1E538-0C74-48B5-AD28-43C7FC54BE20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963430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35F3E63-5FBB-4AE0-9F5E-C0C80A3DAF32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4181038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A87436-FD6E-4FD1-B6C4-BA1852231FB6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701267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2985A44-9F7D-4D73-9548-5556E8E8BA0F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862701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D3D5768-176B-4E1F-91B5-91AD8822898A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693213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zxx-non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zxx-non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C62889C4-5DBB-4437-802A-992260751781}" type="slidenum">
              <a:t>‹#›</a:t>
            </a:fld>
            <a:endParaRPr lang="zx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zxx-none" sz="4400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zxx-none" sz="2400" b="0" i="0" u="none" strike="noStrike" kern="1200">
          <a:ln>
            <a:noFill/>
          </a:ln>
          <a:latin typeface="Arial" pitchFamily="18"/>
          <a:cs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40879" y="117000"/>
            <a:ext cx="860796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088280" y="2224080"/>
            <a:ext cx="8477280" cy="4762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7937279" y="6251399"/>
            <a:ext cx="1969200" cy="105732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de-DE" sz="2400" b="1" i="1" u="none" strike="noStrike">
          <a:ln>
            <a:noFill/>
          </a:ln>
          <a:solidFill>
            <a:srgbClr val="E6E6E6"/>
          </a:solidFill>
          <a:latin typeface="Albany" pitchFamily="34"/>
          <a:cs typeface="Tahoma" pitchFamily="2"/>
        </a:defRPr>
      </a:lvl1pPr>
    </p:titleStyle>
    <p:bodyStyle>
      <a:lvl1pPr marL="0" marR="0" indent="0" algn="l" rtl="0" hangingPunct="0">
        <a:spcBef>
          <a:spcPts val="0"/>
        </a:spcBef>
        <a:spcAft>
          <a:spcPts val="0"/>
        </a:spcAft>
        <a:tabLst/>
        <a:defRPr lang="de-DE" sz="2400" b="0" i="0" u="none" strike="noStrike">
          <a:ln>
            <a:noFill/>
          </a:ln>
          <a:solidFill>
            <a:srgbClr val="E6E6E6"/>
          </a:solidFill>
          <a:latin typeface="Albany" pitchFamily="34"/>
          <a:cs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40879" y="117000"/>
            <a:ext cx="8607960" cy="2223000"/>
          </a:xfrm>
        </p:spPr>
        <p:txBody>
          <a:bodyPr>
            <a:spAutoFit/>
          </a:bodyPr>
          <a:lstStyle/>
          <a:p>
            <a:pPr lvl="0"/>
            <a:r>
              <a:rPr lang="uk-UA" sz="1400" i="0" kern="1200">
                <a:solidFill>
                  <a:srgbClr val="000000"/>
                </a:solidFill>
                <a:latin typeface="Arial" pitchFamily="18"/>
              </a:rPr>
              <a:t>Вибірковий компонент освітньо-професійної програми «Середня освіта (математика)» за спеціальністю: 014.04 Середня освіта (математика)</a:t>
            </a:r>
            <a:r>
              <a:rPr lang="uk-UA" sz="1400" b="0" i="0" kern="1200">
                <a:solidFill>
                  <a:srgbClr val="000000"/>
                </a:solidFill>
                <a:latin typeface="Arial" pitchFamily="18"/>
              </a:rPr>
              <a:t/>
            </a:r>
            <a:br>
              <a:rPr lang="uk-UA" sz="1400" b="0" i="0" kern="1200">
                <a:solidFill>
                  <a:srgbClr val="000000"/>
                </a:solidFill>
                <a:latin typeface="Arial" pitchFamily="18"/>
              </a:rPr>
            </a:br>
            <a:r>
              <a:rPr lang="uk-UA" sz="1400" b="0" i="0" kern="1200">
                <a:solidFill>
                  <a:srgbClr val="000000"/>
                </a:solidFill>
                <a:latin typeface="Arial" pitchFamily="18"/>
              </a:rPr>
              <a:t/>
            </a:r>
            <a:br>
              <a:rPr lang="uk-UA" sz="1400" b="0" i="0" kern="1200">
                <a:solidFill>
                  <a:srgbClr val="000000"/>
                </a:solidFill>
                <a:latin typeface="Arial" pitchFamily="18"/>
              </a:rPr>
            </a:br>
            <a:r>
              <a:rPr lang="de-DE" sz="3200"/>
              <a:t>педагогічний менеджмент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503999" y="1769040"/>
            <a:ext cx="9071640" cy="4989240"/>
          </a:xfrm>
        </p:spPr>
        <p:txBody>
          <a:bodyPr anchor="ctr"/>
          <a:lstStyle/>
          <a:p>
            <a:pPr lvl="0" algn="ctr"/>
            <a:r>
              <a:rPr lang="de-DE" b="1">
                <a:latin typeface="Thorndale" pitchFamily="18"/>
              </a:rPr>
              <a:t>Педагогічний менеджмент(школознавство) – це складова частина сучасної педагогіки, що досліджує завдання, зміст і методи управління шкільною справою, систему керівництва школою та організації її роботи.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de-DE"/>
              <a:t>ВАЖЛИВО ЗРОЗУМІТИ, ЩО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503999" y="1769040"/>
            <a:ext cx="9071640" cy="4989240"/>
          </a:xfrm>
        </p:spPr>
        <p:txBody>
          <a:bodyPr anchor="ctr"/>
          <a:lstStyle/>
          <a:p>
            <a:pPr lvl="0" algn="ctr"/>
            <a:r>
              <a:rPr lang="de-DE">
                <a:latin typeface="Thorndale" pitchFamily="18"/>
              </a:rPr>
              <a:t> </a:t>
            </a:r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440000" y="1980000"/>
            <a:ext cx="7560000" cy="46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de-DE"/>
              <a:t>ОПАНОВУЮЧИ ЦІЙ КУРС, ВИ ДІЗНАЄТЕСЬ: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0000" y="1620000"/>
            <a:ext cx="4136400" cy="2271600"/>
          </a:xfrm>
        </p:spPr>
        <p:txBody>
          <a:bodyPr>
            <a:spAutoFit/>
          </a:bodyPr>
          <a:lstStyle/>
          <a:p>
            <a:pPr lvl="0"/>
            <a:r>
              <a:rPr lang="zxx-none" sz="1800" b="1" kern="1200">
                <a:solidFill>
                  <a:srgbClr val="000000"/>
                </a:solidFill>
                <a:latin typeface="Helvetica" pitchFamily="34"/>
                <a:cs typeface="Helvetica" pitchFamily="34"/>
              </a:rPr>
              <a:t>Менеджмент освіти - це вид управлінської діяльності, який складається із сукупності засобів, методів та форм впливу на особистості та колектив з метою ефективного функціонування освітньої галузі. 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5151960" y="1769040"/>
            <a:ext cx="4426560" cy="5390640"/>
          </a:xfrm>
        </p:spPr>
        <p:txBody>
          <a:bodyPr/>
          <a:lstStyle/>
          <a:p>
            <a:pPr marL="285840" lvl="0" algn="just"/>
            <a:r>
              <a:rPr lang="de-DE" sz="1600"/>
              <a:t>Інноваційні підходи утворюють нові моделі управлінської діяльності:</a:t>
            </a:r>
          </a:p>
          <a:p>
            <a:pPr marL="285840" lvl="0" algn="just"/>
            <a:r>
              <a:rPr lang="de-DE" sz="1600"/>
              <a:t>1) системний підхід;</a:t>
            </a:r>
          </a:p>
          <a:p>
            <a:pPr marL="285840" lvl="0" algn="just"/>
            <a:r>
              <a:rPr lang="de-DE" sz="1600"/>
              <a:t>2)  програмно-цільове управління;</a:t>
            </a:r>
          </a:p>
          <a:p>
            <a:pPr marL="285840" lvl="0" algn="just"/>
            <a:r>
              <a:rPr lang="de-DE" sz="1600"/>
              <a:t>3) управління за кінцевим результатом;</a:t>
            </a:r>
          </a:p>
          <a:p>
            <a:pPr marL="285840" lvl="0" algn="just"/>
            <a:r>
              <a:rPr lang="de-DE" sz="1600"/>
              <a:t>4) діалогічне, колегіальне</a:t>
            </a:r>
            <a:r>
              <a:rPr lang="de-DE"/>
              <a:t> </a:t>
            </a:r>
            <a:r>
              <a:rPr lang="de-DE" sz="1600"/>
              <a:t>управління;</a:t>
            </a:r>
          </a:p>
          <a:p>
            <a:pPr marL="285840" lvl="0" algn="just"/>
            <a:r>
              <a:rPr lang="de-DE" sz="1600"/>
              <a:t>5) управління розвитком закладу освіти;</a:t>
            </a:r>
          </a:p>
          <a:p>
            <a:pPr marL="285840" lvl="0" algn="just"/>
            <a:r>
              <a:rPr lang="de-DE" sz="1600"/>
              <a:t>6) управління якістю освіти;</a:t>
            </a:r>
          </a:p>
          <a:p>
            <a:pPr marL="285840" lvl="0" algn="just"/>
            <a:r>
              <a:rPr lang="de-DE" sz="1600"/>
              <a:t>7) адаптивне управління;</a:t>
            </a:r>
          </a:p>
          <a:p>
            <a:pPr marL="285840" lvl="0" algn="just"/>
            <a:r>
              <a:rPr lang="de-DE" sz="1600"/>
              <a:t> 8) особистісно орієнтоване управління;</a:t>
            </a:r>
          </a:p>
          <a:p>
            <a:pPr marL="285840" lvl="0" algn="just"/>
            <a:r>
              <a:rPr lang="de-DE" sz="1600"/>
              <a:t>15) оптимізаційне управління;</a:t>
            </a:r>
          </a:p>
          <a:p>
            <a:pPr marL="285840" lvl="0" algn="just"/>
            <a:r>
              <a:rPr lang="de-DE" sz="1600"/>
              <a:t> 16) демократичне управління;</a:t>
            </a:r>
          </a:p>
          <a:p>
            <a:pPr marL="285840" lvl="0" algn="just"/>
            <a:r>
              <a:rPr lang="de-DE"/>
              <a:t> </a:t>
            </a:r>
            <a:r>
              <a:rPr lang="de-DE" sz="1600"/>
              <a:t>17) управління інноваційними процесами.</a:t>
            </a:r>
          </a:p>
        </p:txBody>
      </p:sp>
      <p:pic>
        <p:nvPicPr>
          <p:cNvPr id="5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63440" y="4140000"/>
            <a:ext cx="4876560" cy="21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de-DE" sz="3200"/>
              <a:t>ВИ НАВЧИТЕСЬ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1088280" y="2224080"/>
            <a:ext cx="4136400" cy="4762799"/>
          </a:xfrm>
        </p:spPr>
        <p:txBody>
          <a:bodyPr/>
          <a:lstStyle/>
          <a:p>
            <a:pPr lvl="0">
              <a:buClr>
                <a:srgbClr val="FF9966"/>
              </a:buClr>
              <a:buSzPct val="75000"/>
              <a:buFont typeface="StarSymbol"/>
              <a:buChar char="➲"/>
            </a:pPr>
            <a:r>
              <a:rPr lang="de-DE"/>
              <a:t> 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5431680" y="2224080"/>
            <a:ext cx="4136400" cy="4762799"/>
          </a:xfrm>
        </p:spPr>
        <p:txBody>
          <a:bodyPr/>
          <a:lstStyle/>
          <a:p>
            <a:pPr lvl="0">
              <a:buClr>
                <a:srgbClr val="FF9966"/>
              </a:buClr>
              <a:buSzPct val="75000"/>
              <a:buFont typeface="StarSymbol"/>
              <a:buChar char="➲"/>
            </a:pPr>
            <a:r>
              <a:rPr lang="de-DE"/>
              <a:t>ПРАЦЮВАТИ В ГРУПІ;</a:t>
            </a:r>
          </a:p>
          <a:p>
            <a:pPr lvl="0">
              <a:buClr>
                <a:srgbClr val="FF9966"/>
              </a:buClr>
              <a:buSzPct val="75000"/>
              <a:buFont typeface="StarSymbol"/>
              <a:buChar char="➲"/>
            </a:pPr>
            <a:r>
              <a:rPr lang="de-DE"/>
              <a:t>ПРИЙМАТИ УПРАВЛІНСЬКІ РІЩЕННЯ</a:t>
            </a:r>
          </a:p>
          <a:p>
            <a:pPr lvl="0">
              <a:buClr>
                <a:srgbClr val="FF9966"/>
              </a:buClr>
              <a:buSzPct val="75000"/>
              <a:buFont typeface="StarSymbol"/>
              <a:buChar char="➲"/>
            </a:pPr>
            <a:r>
              <a:rPr lang="de-DE"/>
              <a:t>РОЗПІЗНАВАТИ ХАРАКТЕРНІ ОЗНАКИ НОВОВВЕДЕННЯ</a:t>
            </a:r>
          </a:p>
          <a:p>
            <a:pPr lvl="0">
              <a:buClr>
                <a:srgbClr val="FF9966"/>
              </a:buClr>
              <a:buSzPct val="75000"/>
              <a:buFont typeface="StarSymbol"/>
              <a:buChar char="➲"/>
            </a:pPr>
            <a:r>
              <a:rPr lang="de-DE"/>
              <a:t>ВИЗНАЧАТИ ЯКІСТЬ І НАЧВНІСТЬ УМОВ ДЛЯ ЗМІН</a:t>
            </a:r>
          </a:p>
          <a:p>
            <a:pPr lvl="0">
              <a:buClr>
                <a:srgbClr val="FF9966"/>
              </a:buClr>
              <a:buSzPct val="75000"/>
              <a:buFont typeface="StarSymbol"/>
              <a:buChar char="➲"/>
            </a:pPr>
            <a:endParaRPr lang="de-DE"/>
          </a:p>
        </p:txBody>
      </p:sp>
      <p:pic>
        <p:nvPicPr>
          <p:cNvPr id="5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260000" y="2520000"/>
            <a:ext cx="3420000" cy="37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40879" y="489240"/>
            <a:ext cx="8607960" cy="1042559"/>
          </a:xfrm>
        </p:spPr>
        <p:txBody>
          <a:bodyPr/>
          <a:lstStyle/>
          <a:p>
            <a:pPr lvl="0"/>
            <a:r>
              <a:rPr lang="de-DE"/>
              <a:t>ТОЙ, ХТО ВІДЧУВАЄ В СОБІ ТАКІ ПРОФЕСІЙНІ ОЗНАКИ,</a:t>
            </a:r>
            <a:br>
              <a:rPr lang="de-DE"/>
            </a:br>
            <a:r>
              <a:rPr lang="de-DE"/>
              <a:t>ПІД ЧАС КУРСУ МОЖЕ РЕАЛІЗУВАТИСЯ ЯК МЕНЕДЖЕР </a:t>
            </a:r>
            <a:br>
              <a:rPr lang="de-DE"/>
            </a:br>
            <a:endParaRPr lang="de-DE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/>
        <p:txBody>
          <a:bodyPr anchor="ctr"/>
          <a:lstStyle/>
          <a:p>
            <a:pPr lvl="0" algn="ctr"/>
            <a:r>
              <a:rPr lang="de-DE">
                <a:latin typeface="Thorndale" pitchFamily="18"/>
              </a:rPr>
              <a:t> </a:t>
            </a:r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80000" y="2269080"/>
            <a:ext cx="9720000" cy="4210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 noGrp="1"/>
          </p:cNvSpPr>
          <p:nvPr>
            <p:ph type="subTitle" idx="4294967295"/>
          </p:nvPr>
        </p:nvSpPr>
        <p:spPr>
          <a:xfrm>
            <a:off x="740879" y="117000"/>
            <a:ext cx="8607960" cy="6869519"/>
          </a:xfrm>
        </p:spPr>
        <p:txBody>
          <a:bodyPr anchor="ctr"/>
          <a:lstStyle/>
          <a:p>
            <a:pPr lvl="0" algn="ctr"/>
            <a:r>
              <a:rPr lang="de-DE" sz="3200" b="1">
                <a:latin typeface="Thorndale" pitchFamily="18"/>
              </a:rPr>
              <a:t>ЧЕКАЄМО НА ВАС!!!!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s-strateg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220</Words>
  <Application>Microsoft Office PowerPoint</Application>
  <PresentationFormat>Widescreen</PresentationFormat>
  <Paragraphs>33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Albany</vt:lpstr>
      <vt:lpstr>Andale Sans UI</vt:lpstr>
      <vt:lpstr>Arial</vt:lpstr>
      <vt:lpstr>Calibri</vt:lpstr>
      <vt:lpstr>Helvetica</vt:lpstr>
      <vt:lpstr>StarSymbol</vt:lpstr>
      <vt:lpstr>Tahoma</vt:lpstr>
      <vt:lpstr>Thorndale</vt:lpstr>
      <vt:lpstr>Times New Roman</vt:lpstr>
      <vt:lpstr>Default</vt:lpstr>
      <vt:lpstr>prs-strategy</vt:lpstr>
      <vt:lpstr>Вибірковий компонент освітньо-професійної програми «Середня освіта (математика)» за спеціальністю: 014.04 Середня освіта (математика)  педагогічний менеджмент</vt:lpstr>
      <vt:lpstr>ВАЖЛИВО ЗРОЗУМІТИ, ЩО</vt:lpstr>
      <vt:lpstr>ОПАНОВУЮЧИ ЦІЙ КУРС, ВИ ДІЗНАЄТЕСЬ:</vt:lpstr>
      <vt:lpstr>ВИ НАВЧИТЕСЬ</vt:lpstr>
      <vt:lpstr>ТОЙ, ХТО ВІДЧУВАЄ В СОБІ ТАКІ ПРОФЕСІЙНІ ОЗНАКИ, ПІД ЧАС КУРСУ МОЖЕ РЕАЛІЗУВАТИСЯ ЯК МЕНЕДЖЕР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Вибірковий компонент освітньо-професійної програми «Середня освіта (математика)» за спеціальністю: 014.04 Середня освіта (математика)  педагогічний менеджмент</dc:title>
  <cp:lastModifiedBy>JonMMx 2000</cp:lastModifiedBy>
  <cp:revision>3</cp:revision>
  <dcterms:created xsi:type="dcterms:W3CDTF">2009-04-16T11:32:32Z</dcterms:created>
  <dcterms:modified xsi:type="dcterms:W3CDTF">2020-08-12T09:10:50Z</dcterms:modified>
</cp:coreProperties>
</file>